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68" r:id="rId2"/>
    <p:sldId id="267" r:id="rId3"/>
    <p:sldId id="280" r:id="rId4"/>
    <p:sldId id="284" r:id="rId5"/>
    <p:sldId id="281" r:id="rId6"/>
    <p:sldId id="257" r:id="rId7"/>
    <p:sldId id="285" r:id="rId8"/>
    <p:sldId id="283" r:id="rId9"/>
    <p:sldId id="258" r:id="rId10"/>
    <p:sldId id="292" r:id="rId11"/>
    <p:sldId id="296" r:id="rId12"/>
    <p:sldId id="289" r:id="rId13"/>
    <p:sldId id="291" r:id="rId14"/>
    <p:sldId id="266" r:id="rId15"/>
    <p:sldId id="287" r:id="rId16"/>
    <p:sldId id="259" r:id="rId17"/>
    <p:sldId id="298" r:id="rId18"/>
    <p:sldId id="294" r:id="rId19"/>
    <p:sldId id="297" r:id="rId20"/>
    <p:sldId id="269" r:id="rId21"/>
    <p:sldId id="279" r:id="rId22"/>
    <p:sldId id="274" r:id="rId23"/>
    <p:sldId id="295" r:id="rId24"/>
    <p:sldId id="272" r:id="rId25"/>
    <p:sldId id="273" r:id="rId26"/>
    <p:sldId id="275" r:id="rId27"/>
    <p:sldId id="277" r:id="rId28"/>
    <p:sldId id="276" r:id="rId29"/>
    <p:sldId id="278" r:id="rId30"/>
    <p:sldId id="282" r:id="rId31"/>
    <p:sldId id="270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409" autoAdjust="0"/>
  </p:normalViewPr>
  <p:slideViewPr>
    <p:cSldViewPr snapToGrid="0" snapToObjects="1">
      <p:cViewPr varScale="1">
        <p:scale>
          <a:sx n="73" d="100"/>
          <a:sy n="73" d="100"/>
        </p:scale>
        <p:origin x="-21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1" d="100"/>
          <a:sy n="71" d="100"/>
        </p:scale>
        <p:origin x="-3488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32E73-6DDA-4F43-860A-1D8FE156FB9A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lt-LT" smtClean="0"/>
              <a:t>Click to edit Master text styles</a:t>
            </a:r>
          </a:p>
          <a:p>
            <a:pPr lvl="1"/>
            <a:r>
              <a:rPr lang="lt-LT" smtClean="0"/>
              <a:t>Second level</a:t>
            </a:r>
          </a:p>
          <a:p>
            <a:pPr lvl="2"/>
            <a:r>
              <a:rPr lang="lt-LT" smtClean="0"/>
              <a:t>Third level</a:t>
            </a:r>
          </a:p>
          <a:p>
            <a:pPr lvl="3"/>
            <a:r>
              <a:rPr lang="lt-LT" smtClean="0"/>
              <a:t>Fourth level</a:t>
            </a:r>
          </a:p>
          <a:p>
            <a:pPr lvl="4"/>
            <a:r>
              <a:rPr lang="lt-LT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3B9208-4BBC-E54C-83F9-DDB6E52C2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5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B377F-CDD7-764E-8B20-C07C97F10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486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context class is all about how to test your application, and that it actually behaves as expected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185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64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479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Black Box White Box Unit Integration Functional System Regression Performance Smoke Canary Usability A/B Characterization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tests</a:t>
            </a:r>
            <a:endParaRPr lang="en-US" dirty="0" smtClean="0">
              <a:effectLst/>
            </a:endParaRP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 </a:t>
            </a:r>
            <a:endParaRPr lang="en-US" dirty="0" smtClean="0">
              <a:effectLst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study conducted by Microsoft and IBM showed that writing tests can add 15% – 35% to development time but reduce the number of bugs by 40% – 90% </a:t>
            </a:r>
            <a:endParaRPr lang="en-US" dirty="0" smtClean="0">
              <a:effectLst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04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9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Q2</a:t>
            </a:r>
            <a:r>
              <a:rPr lang="en-US" baseline="0" dirty="0" smtClean="0"/>
              <a:t>Q3 Validate</a:t>
            </a:r>
          </a:p>
          <a:p>
            <a:r>
              <a:rPr lang="en-US" dirty="0" smtClean="0"/>
              <a:t>Q1</a:t>
            </a:r>
            <a:r>
              <a:rPr lang="en-US" baseline="0" dirty="0" smtClean="0"/>
              <a:t>Q4 Verify</a:t>
            </a:r>
          </a:p>
          <a:p>
            <a:endParaRPr lang="en-US" baseline="0" dirty="0" smtClean="0"/>
          </a:p>
          <a:p>
            <a:r>
              <a:rPr lang="en-US" baseline="0" dirty="0" smtClean="0"/>
              <a:t>Q2q1 For the team</a:t>
            </a:r>
          </a:p>
          <a:p>
            <a:r>
              <a:rPr lang="en-US" baseline="0" dirty="0" smtClean="0"/>
              <a:t>Q3Q4 For the Customer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714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9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err="1" smtClean="0"/>
              <a:t>Behaviour</a:t>
            </a:r>
            <a:r>
              <a:rPr lang="en-US" i="1" dirty="0" smtClean="0"/>
              <a:t>-driven development is an “outside-in” methodology. It starts at the outside by identifying business outcomes, and then drills down into the feature set that will achieve those outcomes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Behaviour</a:t>
            </a:r>
            <a:r>
              <a:rPr lang="en-US" dirty="0" smtClean="0"/>
              <a:t>-driven development (BDD) takes the position that you can turn an idea for a requirement into implemented, tested, production-ready code simply and effectively, as long as the requirement is specific enough that everyone knows what’s going on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97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Component</a:t>
            </a:r>
            <a:r>
              <a:rPr lang="en-US" baseline="0" dirty="0" smtClean="0"/>
              <a:t> based Engineering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Legacy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455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9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B9208-4BBC-E54C-83F9-DDB6E52C259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9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41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34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763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30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19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66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155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642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782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080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D9270-D60A-FF47-BCE7-62B118AC0856}" type="datetimeFigureOut">
              <a:rPr lang="en-US" smtClean="0"/>
              <a:t>04/12/14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D897F-1D11-034A-9CBF-ABCB32B18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463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elephantintheroom.io/blog/2013/11/episode-5-test-first-after-and-beyond/" TargetMode="External"/><Relationship Id="rId3" Type="http://schemas.openxmlformats.org/officeDocument/2006/relationships/hyperlink" Target="https://speakerdeck.com/everzet/behat-by-exampl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900863" y="3125799"/>
            <a:ext cx="336185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SCENARIO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938521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33601" y="1091118"/>
            <a:ext cx="22658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STORY</a:t>
            </a:r>
            <a:endParaRPr lang="en-US" sz="6000" dirty="0"/>
          </a:p>
        </p:txBody>
      </p:sp>
      <p:sp>
        <p:nvSpPr>
          <p:cNvPr id="6" name="Rectangle 5"/>
          <p:cNvSpPr/>
          <p:nvPr/>
        </p:nvSpPr>
        <p:spPr>
          <a:xfrm>
            <a:off x="462613" y="2376827"/>
            <a:ext cx="8155244" cy="2641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 </a:t>
            </a:r>
            <a:r>
              <a:rPr lang="en-US" sz="2800" b="1" i="1" dirty="0">
                <a:solidFill>
                  <a:srgbClr val="444444"/>
                </a:solidFill>
                <a:latin typeface="Avenir Black"/>
                <a:cs typeface="Avenir Black"/>
              </a:rPr>
              <a:t>BDD (</a:t>
            </a:r>
            <a:r>
              <a:rPr lang="en-US" sz="2800" b="1" i="1" dirty="0" err="1">
                <a:solidFill>
                  <a:srgbClr val="444444"/>
                </a:solidFill>
                <a:latin typeface="Avenir Black"/>
                <a:cs typeface="Avenir Black"/>
              </a:rPr>
              <a:t>Behaviour</a:t>
            </a:r>
            <a:r>
              <a:rPr lang="en-US" sz="2800" b="1" i="1" dirty="0">
                <a:solidFill>
                  <a:srgbClr val="444444"/>
                </a:solidFill>
                <a:latin typeface="Avenir Black"/>
                <a:cs typeface="Avenir Black"/>
              </a:rPr>
              <a:t> Driven Development) </a:t>
            </a:r>
            <a:r>
              <a:rPr lang="en-US" sz="2800" dirty="0">
                <a:solidFill>
                  <a:srgbClr val="444444"/>
                </a:solidFill>
                <a:latin typeface="Avenir"/>
              </a:rPr>
              <a:t>is a synthesis and refinement of practices stemming from TDD (Test Driven Development) and ATDD (Acceptance Test Driven Development). </a:t>
            </a:r>
          </a:p>
        </p:txBody>
      </p:sp>
    </p:spTree>
    <p:extLst>
      <p:ext uri="{BB962C8B-B14F-4D97-AF65-F5344CB8AC3E}">
        <p14:creationId xmlns:p14="http://schemas.microsoft.com/office/powerpoint/2010/main" val="450092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659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269940" y="2226541"/>
            <a:ext cx="6686446" cy="8822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lnSpc>
                <a:spcPct val="200000"/>
              </a:lnSpc>
            </a:pPr>
            <a:r>
              <a:rPr lang="en-US" sz="2800" b="1" dirty="0" smtClean="0">
                <a:latin typeface="Avenir"/>
              </a:rPr>
              <a:t>Simplicity </a:t>
            </a:r>
            <a:r>
              <a:rPr lang="en-US" sz="2800" b="1" dirty="0">
                <a:latin typeface="Avenir"/>
              </a:rPr>
              <a:t>is the ultimate sophistication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36885" y="0"/>
            <a:ext cx="121908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524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96484" y="1099544"/>
            <a:ext cx="35010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BDD MYTHS</a:t>
            </a:r>
            <a:endParaRPr lang="en-US" sz="6000" dirty="0"/>
          </a:p>
        </p:txBody>
      </p:sp>
      <p:sp>
        <p:nvSpPr>
          <p:cNvPr id="6" name="Rectangle 5"/>
          <p:cNvSpPr/>
          <p:nvPr/>
        </p:nvSpPr>
        <p:spPr>
          <a:xfrm>
            <a:off x="462613" y="2376827"/>
            <a:ext cx="8155244" cy="3288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 </a:t>
            </a:r>
            <a:r>
              <a:rPr lang="en-US" sz="2800" b="1" i="1" dirty="0">
                <a:solidFill>
                  <a:srgbClr val="444444"/>
                </a:solidFill>
                <a:latin typeface="Avenir Black"/>
                <a:cs typeface="Avenir Black"/>
              </a:rPr>
              <a:t>BDD (</a:t>
            </a:r>
            <a:r>
              <a:rPr lang="en-US" sz="2800" b="1" i="1" dirty="0" err="1">
                <a:solidFill>
                  <a:srgbClr val="444444"/>
                </a:solidFill>
                <a:latin typeface="Avenir Black"/>
                <a:cs typeface="Avenir Black"/>
              </a:rPr>
              <a:t>Behaviour</a:t>
            </a:r>
            <a:r>
              <a:rPr lang="en-US" sz="2800" b="1" i="1" dirty="0">
                <a:solidFill>
                  <a:srgbClr val="444444"/>
                </a:solidFill>
                <a:latin typeface="Avenir Black"/>
                <a:cs typeface="Avenir Black"/>
              </a:rPr>
              <a:t> Driven Development) </a:t>
            </a:r>
            <a:r>
              <a:rPr lang="en-US" sz="2800" dirty="0">
                <a:solidFill>
                  <a:srgbClr val="444444"/>
                </a:solidFill>
                <a:latin typeface="Avenir"/>
              </a:rPr>
              <a:t>is a synthesis and refinement of practices stemming from TDD (Test Driven Development) and ATDD (Acceptance Test Driven Development). </a:t>
            </a:r>
          </a:p>
        </p:txBody>
      </p:sp>
    </p:spTree>
    <p:extLst>
      <p:ext uri="{BB962C8B-B14F-4D97-AF65-F5344CB8AC3E}">
        <p14:creationId xmlns:p14="http://schemas.microsoft.com/office/powerpoint/2010/main" val="450092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2643" y="2892712"/>
            <a:ext cx="6675337" cy="707886"/>
          </a:xfr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>
                <a:latin typeface="+mn-lt"/>
                <a:ea typeface="+mn-ea"/>
                <a:cs typeface="+mn-cs"/>
              </a:rPr>
              <a:t>INSTOOLATION</a:t>
            </a:r>
            <a:endParaRPr lang="en-US" sz="6000" baseline="300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3901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53134" y="2178247"/>
            <a:ext cx="24528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BDD IN</a:t>
            </a:r>
            <a:endParaRPr lang="en-US" sz="6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426" y="2178247"/>
            <a:ext cx="59436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524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2620" y="0"/>
            <a:ext cx="102970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582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87728" y="673634"/>
            <a:ext cx="391853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BEHAT</a:t>
            </a:r>
            <a:endParaRPr lang="en-US" sz="6000" dirty="0"/>
          </a:p>
        </p:txBody>
      </p:sp>
      <p:sp>
        <p:nvSpPr>
          <p:cNvPr id="6" name="Rectangle 5"/>
          <p:cNvSpPr/>
          <p:nvPr/>
        </p:nvSpPr>
        <p:spPr>
          <a:xfrm>
            <a:off x="584388" y="1976740"/>
            <a:ext cx="8155244" cy="35394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dirty="0" err="1">
                <a:solidFill>
                  <a:srgbClr val="444444"/>
                </a:solidFill>
                <a:latin typeface="Avenir Black Oblique"/>
                <a:cs typeface="Avenir Black Oblique"/>
              </a:rPr>
              <a:t>Behat</a:t>
            </a:r>
            <a:r>
              <a:rPr lang="en-US" sz="2800" dirty="0">
                <a:solidFill>
                  <a:srgbClr val="444444"/>
                </a:solidFill>
                <a:latin typeface="Avenir"/>
              </a:rPr>
              <a:t> is an open source behavior-driven development framework for PHP 5.3 and 5.4. </a:t>
            </a:r>
            <a:endParaRPr lang="en-US" sz="2800" dirty="0" smtClean="0">
              <a:solidFill>
                <a:srgbClr val="444444"/>
              </a:solidFill>
              <a:latin typeface="Avenir"/>
            </a:endParaRPr>
          </a:p>
          <a:p>
            <a:pPr lvl="0"/>
            <a:endParaRPr lang="en-US" sz="2800" dirty="0">
              <a:solidFill>
                <a:srgbClr val="444444"/>
              </a:solidFill>
              <a:latin typeface="Avenir"/>
            </a:endParaRPr>
          </a:p>
          <a:p>
            <a:pPr lvl="0"/>
            <a:r>
              <a:rPr lang="en-US" sz="2800" dirty="0">
                <a:solidFill>
                  <a:srgbClr val="444444"/>
                </a:solidFill>
                <a:latin typeface="Avenir"/>
              </a:rPr>
              <a:t>What </a:t>
            </a:r>
            <a:r>
              <a:rPr lang="en-US" sz="2800" dirty="0">
                <a:solidFill>
                  <a:srgbClr val="444444"/>
                </a:solidFill>
                <a:latin typeface="Avenir"/>
              </a:rPr>
              <a:t>is behavior-driven development, you ask? It’s the idea that you start by writing human-readable sentences that describe a feature of your application and how it should work, and only then implement this behavior in software.</a:t>
            </a:r>
          </a:p>
        </p:txBody>
      </p:sp>
    </p:spTree>
    <p:extLst>
      <p:ext uri="{BB962C8B-B14F-4D97-AF65-F5344CB8AC3E}">
        <p14:creationId xmlns:p14="http://schemas.microsoft.com/office/powerpoint/2010/main" val="255098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62613" y="1938645"/>
            <a:ext cx="8155244" cy="1995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We are not testing that application functions as we (developers) expect it to, but instead we’re testing that it </a:t>
            </a:r>
            <a:r>
              <a:rPr lang="en-US" sz="2800" dirty="0" err="1">
                <a:solidFill>
                  <a:srgbClr val="444444"/>
                </a:solidFill>
                <a:latin typeface="Avenir Black Oblique"/>
                <a:cs typeface="Avenir Black Oblique"/>
              </a:rPr>
              <a:t>fullfils</a:t>
            </a:r>
            <a:r>
              <a:rPr lang="en-US" sz="2800" dirty="0">
                <a:solidFill>
                  <a:srgbClr val="444444"/>
                </a:solidFill>
                <a:latin typeface="Avenir Black Oblique"/>
                <a:cs typeface="Avenir Black Oblique"/>
              </a:rPr>
              <a:t> clients business needs</a:t>
            </a:r>
            <a:r>
              <a:rPr lang="en-US" sz="2800" dirty="0">
                <a:solidFill>
                  <a:srgbClr val="444444"/>
                </a:solidFill>
                <a:latin typeface="Avenir"/>
              </a:rPr>
              <a:t>.</a:t>
            </a:r>
            <a:endParaRPr lang="en-US" sz="2800" dirty="0">
              <a:solidFill>
                <a:srgbClr val="444444"/>
              </a:solidFill>
              <a:latin typeface="Avenir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264457" y="6069012"/>
            <a:ext cx="43534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Behat</a:t>
            </a:r>
            <a:r>
              <a:rPr lang="en-US" dirty="0"/>
              <a:t> by example by Konstantin </a:t>
            </a:r>
            <a:r>
              <a:rPr lang="en-US" dirty="0" err="1"/>
              <a:t>Kudryashov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558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29078" y="1996759"/>
            <a:ext cx="7334228" cy="2641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You might think about </a:t>
            </a:r>
            <a:r>
              <a:rPr lang="en-US" sz="2800" dirty="0" err="1">
                <a:solidFill>
                  <a:srgbClr val="444444"/>
                </a:solidFill>
                <a:latin typeface="Avenir"/>
              </a:rPr>
              <a:t>Behat</a:t>
            </a:r>
            <a:r>
              <a:rPr lang="en-US" sz="2800" dirty="0">
                <a:solidFill>
                  <a:srgbClr val="444444"/>
                </a:solidFill>
                <a:latin typeface="Avenir"/>
              </a:rPr>
              <a:t> as a tool to teach your clients about testing, but in reality it's a tool to </a:t>
            </a:r>
            <a:r>
              <a:rPr lang="en-US" sz="2800" b="1" dirty="0">
                <a:solidFill>
                  <a:srgbClr val="444444"/>
                </a:solidFill>
                <a:latin typeface="Avenir Black Oblique"/>
                <a:cs typeface="Avenir Black Oblique"/>
              </a:rPr>
              <a:t>teach you about client business</a:t>
            </a:r>
            <a:r>
              <a:rPr lang="en-US" sz="2800" dirty="0">
                <a:solidFill>
                  <a:srgbClr val="444444"/>
                </a:solidFill>
                <a:latin typeface="Avenir"/>
              </a:rPr>
              <a:t>.</a:t>
            </a:r>
            <a:endParaRPr lang="en-US" sz="2800" dirty="0">
              <a:solidFill>
                <a:srgbClr val="444444"/>
              </a:solidFill>
              <a:latin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314919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Subtitle 2"/>
          <p:cNvSpPr txBox="1">
            <a:spLocks/>
          </p:cNvSpPr>
          <p:nvPr/>
        </p:nvSpPr>
        <p:spPr bwMode="auto">
          <a:xfrm>
            <a:off x="467544" y="4419600"/>
            <a:ext cx="8153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  <a:buFont typeface="Arial" charset="0"/>
              <a:buNone/>
            </a:pPr>
            <a:endParaRPr lang="lt-LT" sz="2400" dirty="0">
              <a:solidFill>
                <a:prstClr val="white"/>
              </a:solidFill>
              <a:cs typeface="Arial" charset="0"/>
            </a:endParaRPr>
          </a:p>
        </p:txBody>
      </p:sp>
      <p:sp>
        <p:nvSpPr>
          <p:cNvPr id="2052" name="Subtitle 2"/>
          <p:cNvSpPr>
            <a:spLocks noGrp="1"/>
          </p:cNvSpPr>
          <p:nvPr>
            <p:ph type="subTitle" idx="1"/>
          </p:nvPr>
        </p:nvSpPr>
        <p:spPr>
          <a:xfrm>
            <a:off x="558602" y="5512388"/>
            <a:ext cx="8405886" cy="360040"/>
          </a:xfrm>
        </p:spPr>
        <p:txBody>
          <a:bodyPr>
            <a:normAutofit/>
          </a:bodyPr>
          <a:lstStyle/>
          <a:p>
            <a:pPr algn="l" eaLnBrk="1" hangingPunct="1"/>
            <a:r>
              <a:rPr lang="en-US" sz="1600" b="1" dirty="0" smtClean="0">
                <a:solidFill>
                  <a:srgbClr val="F79646"/>
                </a:solidFill>
                <a:latin typeface="+mj-lt"/>
                <a:cs typeface="Arial" charset="0"/>
              </a:rPr>
              <a:t>www.nfq.com</a:t>
            </a:r>
            <a:endParaRPr lang="lt-LT" sz="1600" b="1" dirty="0" smtClean="0">
              <a:solidFill>
                <a:srgbClr val="F79646"/>
              </a:solidFill>
              <a:latin typeface="+mj-lt"/>
              <a:cs typeface="Arial" charset="0"/>
            </a:endParaRPr>
          </a:p>
        </p:txBody>
      </p:sp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544832" y="533400"/>
            <a:ext cx="2018981" cy="1863725"/>
            <a:chOff x="1478" y="1530"/>
            <a:chExt cx="3179" cy="2936"/>
          </a:xfrm>
          <a:solidFill>
            <a:srgbClr val="F79646"/>
          </a:solidFill>
        </p:grpSpPr>
        <p:sp>
          <p:nvSpPr>
            <p:cNvPr id="2" name="Rectangle 3"/>
            <p:cNvSpPr>
              <a:spLocks noChangeArrowheads="1"/>
            </p:cNvSpPr>
            <p:nvPr/>
          </p:nvSpPr>
          <p:spPr bwMode="auto">
            <a:xfrm>
              <a:off x="1478" y="1530"/>
              <a:ext cx="3179" cy="2936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lt-LT"/>
            </a:p>
          </p:txBody>
        </p:sp>
        <p:pic>
          <p:nvPicPr>
            <p:cNvPr id="1028" name="Picture 4" descr="nfq_baltas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111" y="2710"/>
              <a:ext cx="1891" cy="521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</p:pic>
        <p:sp>
          <p:nvSpPr>
            <p:cNvPr id="1029" name="Text Box 5"/>
            <p:cNvSpPr txBox="1">
              <a:spLocks noChangeArrowheads="1"/>
            </p:cNvSpPr>
            <p:nvPr/>
          </p:nvSpPr>
          <p:spPr bwMode="auto">
            <a:xfrm>
              <a:off x="1534" y="3620"/>
              <a:ext cx="3059" cy="412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1000"/>
                </a:spcAft>
                <a:buClrTx/>
                <a:buSzTx/>
                <a:buFontTx/>
                <a:buNone/>
                <a:tabLst/>
              </a:pPr>
              <a:r>
                <a:rPr kumimoji="0" lang="en-US" altLang="ja-JP" sz="11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itchFamily="34" charset="0"/>
                  <a:ea typeface="MS Mincho" pitchFamily="49" charset="-128"/>
                  <a:cs typeface="Arial" pitchFamily="34" charset="0"/>
                </a:rPr>
                <a:t>eBusiness Development</a:t>
              </a:r>
              <a:endParaRPr kumimoji="0" lang="lt-LT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544832" y="4676745"/>
            <a:ext cx="749154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DIVING INTO BDD: HOW WE DO IT</a:t>
            </a:r>
            <a:r>
              <a:rPr lang="en-US" sz="6000" dirty="0" smtClean="0"/>
              <a:t> 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920973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2670" y="2656289"/>
            <a:ext cx="3810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Behat</a:t>
            </a:r>
            <a:r>
              <a:rPr lang="en-US" dirty="0"/>
              <a:t> deals to have specifications that reflects the environment from the outside.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76616" y="2656289"/>
            <a:ext cx="3810184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PHPSpec</a:t>
            </a:r>
            <a:r>
              <a:rPr lang="en-US" dirty="0"/>
              <a:t> responds to the </a:t>
            </a:r>
            <a:r>
              <a:rPr lang="en-US" dirty="0" err="1"/>
              <a:t>behaviour</a:t>
            </a:r>
            <a:r>
              <a:rPr lang="en-US" dirty="0"/>
              <a:t> in the lower level, from the internal of the classes.</a:t>
            </a:r>
          </a:p>
          <a:p>
            <a:endParaRPr lang="en-US" dirty="0"/>
          </a:p>
          <a:p>
            <a:r>
              <a:rPr lang="en-US" dirty="0" err="1"/>
              <a:t>PHPSpec</a:t>
            </a:r>
            <a:r>
              <a:rPr lang="en-US" dirty="0"/>
              <a:t> is considered a tool that helps you to develop.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76616" y="2115807"/>
            <a:ext cx="921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Internal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01455" y="2115807"/>
            <a:ext cx="954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External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18221" y="813775"/>
            <a:ext cx="733206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/>
              <a:t>BEHAT VS PHPSPEC</a:t>
            </a:r>
          </a:p>
        </p:txBody>
      </p:sp>
    </p:spTree>
    <p:extLst>
      <p:ext uri="{BB962C8B-B14F-4D97-AF65-F5344CB8AC3E}">
        <p14:creationId xmlns:p14="http://schemas.microsoft.com/office/powerpoint/2010/main" val="3948082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9626" y="274638"/>
            <a:ext cx="6553562" cy="1143000"/>
          </a:xfrm>
        </p:spPr>
        <p:txBody>
          <a:bodyPr>
            <a:normAutofit/>
          </a:bodyPr>
          <a:lstStyle/>
          <a:p>
            <a:pPr algn="dist"/>
            <a:r>
              <a:rPr lang="en-US" dirty="0" smtClean="0"/>
              <a:t>BEHAT INSTALATION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309625" y="1684780"/>
            <a:ext cx="711024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 "require-</a:t>
            </a:r>
            <a:r>
              <a:rPr lang="en-US" dirty="0" err="1">
                <a:latin typeface="Courier"/>
                <a:cs typeface="Courier"/>
              </a:rPr>
              <a:t>dev</a:t>
            </a:r>
            <a:r>
              <a:rPr lang="en-US" dirty="0">
                <a:latin typeface="Courier"/>
                <a:cs typeface="Courier"/>
              </a:rPr>
              <a:t>": {</a:t>
            </a:r>
          </a:p>
          <a:p>
            <a:r>
              <a:rPr lang="en-US" dirty="0">
                <a:latin typeface="Courier"/>
                <a:cs typeface="Courier"/>
              </a:rPr>
              <a:t>        "</a:t>
            </a:r>
            <a:r>
              <a:rPr lang="en-US" dirty="0" err="1">
                <a:latin typeface="Courier"/>
                <a:cs typeface="Courier"/>
              </a:rPr>
              <a:t>behat</a:t>
            </a:r>
            <a:r>
              <a:rPr lang="en-US" dirty="0">
                <a:latin typeface="Courier"/>
                <a:cs typeface="Courier"/>
              </a:rPr>
              <a:t>/</a:t>
            </a:r>
            <a:r>
              <a:rPr lang="en-US" dirty="0" err="1">
                <a:latin typeface="Courier"/>
                <a:cs typeface="Courier"/>
              </a:rPr>
              <a:t>behat</a:t>
            </a:r>
            <a:r>
              <a:rPr lang="en-US" dirty="0">
                <a:latin typeface="Courier"/>
                <a:cs typeface="Courier"/>
              </a:rPr>
              <a:t>": "3.*@stable",</a:t>
            </a:r>
          </a:p>
          <a:p>
            <a:r>
              <a:rPr lang="en-US" dirty="0">
                <a:latin typeface="Courier"/>
                <a:cs typeface="Courier"/>
              </a:rPr>
              <a:t>        "</a:t>
            </a:r>
            <a:r>
              <a:rPr lang="en-US" dirty="0" err="1">
                <a:latin typeface="Courier"/>
                <a:cs typeface="Courier"/>
              </a:rPr>
              <a:t>behat</a:t>
            </a:r>
            <a:r>
              <a:rPr lang="en-US" dirty="0">
                <a:latin typeface="Courier"/>
                <a:cs typeface="Courier"/>
              </a:rPr>
              <a:t>/mink-extension": "</a:t>
            </a:r>
            <a:r>
              <a:rPr lang="en-US" dirty="0" smtClean="0">
                <a:latin typeface="Courier"/>
                <a:cs typeface="Courier"/>
              </a:rPr>
              <a:t>*”,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smtClean="0">
                <a:latin typeface="Courier"/>
                <a:cs typeface="Courier"/>
              </a:rPr>
              <a:t>	  "</a:t>
            </a:r>
            <a:r>
              <a:rPr lang="en-US" dirty="0" err="1">
                <a:latin typeface="Courier"/>
                <a:cs typeface="Courier"/>
              </a:rPr>
              <a:t>behat</a:t>
            </a:r>
            <a:r>
              <a:rPr lang="en-US" dirty="0">
                <a:latin typeface="Courier"/>
                <a:cs typeface="Courier"/>
              </a:rPr>
              <a:t>/mink": "1.5@stable",</a:t>
            </a:r>
          </a:p>
          <a:p>
            <a:r>
              <a:rPr lang="en-US" dirty="0">
                <a:latin typeface="Courier"/>
                <a:cs typeface="Courier"/>
              </a:rPr>
              <a:t>        "</a:t>
            </a:r>
            <a:r>
              <a:rPr lang="en-US" dirty="0" err="1">
                <a:latin typeface="Courier"/>
                <a:cs typeface="Courier"/>
              </a:rPr>
              <a:t>behat</a:t>
            </a:r>
            <a:r>
              <a:rPr lang="en-US" dirty="0">
                <a:latin typeface="Courier"/>
                <a:cs typeface="Courier"/>
              </a:rPr>
              <a:t>/mink-selenium2-driver": "*",</a:t>
            </a:r>
          </a:p>
          <a:p>
            <a:r>
              <a:rPr lang="en-US" dirty="0">
                <a:latin typeface="Courier"/>
                <a:cs typeface="Courier"/>
              </a:rPr>
              <a:t>        "</a:t>
            </a:r>
            <a:r>
              <a:rPr lang="en-US" dirty="0" err="1">
                <a:latin typeface="Courier"/>
                <a:cs typeface="Courier"/>
              </a:rPr>
              <a:t>behat</a:t>
            </a:r>
            <a:r>
              <a:rPr lang="en-US" dirty="0">
                <a:latin typeface="Courier"/>
                <a:cs typeface="Courier"/>
              </a:rPr>
              <a:t>/common-contexts": "*@</a:t>
            </a:r>
            <a:r>
              <a:rPr lang="en-US" dirty="0" err="1">
                <a:latin typeface="Courier"/>
                <a:cs typeface="Courier"/>
              </a:rPr>
              <a:t>dev</a:t>
            </a:r>
            <a:r>
              <a:rPr lang="en-US" dirty="0">
                <a:latin typeface="Courier"/>
                <a:cs typeface="Courier"/>
              </a:rPr>
              <a:t>",</a:t>
            </a:r>
          </a:p>
          <a:p>
            <a:r>
              <a:rPr lang="en-US" dirty="0">
                <a:latin typeface="Courier"/>
                <a:cs typeface="Courier"/>
              </a:rPr>
              <a:t>        "</a:t>
            </a:r>
            <a:r>
              <a:rPr lang="en-US" dirty="0" err="1">
                <a:latin typeface="Courier"/>
                <a:cs typeface="Courier"/>
              </a:rPr>
              <a:t>phpunit</a:t>
            </a:r>
            <a:r>
              <a:rPr lang="en-US" dirty="0">
                <a:latin typeface="Courier"/>
                <a:cs typeface="Courier"/>
              </a:rPr>
              <a:t>/</a:t>
            </a:r>
            <a:r>
              <a:rPr lang="en-US" dirty="0" err="1">
                <a:latin typeface="Courier"/>
                <a:cs typeface="Courier"/>
              </a:rPr>
              <a:t>phpunit</a:t>
            </a:r>
            <a:r>
              <a:rPr lang="en-US" dirty="0">
                <a:latin typeface="Courier"/>
                <a:cs typeface="Courier"/>
              </a:rPr>
              <a:t>": "4.*@stable",</a:t>
            </a:r>
          </a:p>
          <a:p>
            <a:r>
              <a:rPr lang="en-US" dirty="0">
                <a:latin typeface="Courier"/>
                <a:cs typeface="Courier"/>
              </a:rPr>
              <a:t>        "</a:t>
            </a:r>
            <a:r>
              <a:rPr lang="en-US" dirty="0" err="1">
                <a:latin typeface="Courier"/>
                <a:cs typeface="Courier"/>
              </a:rPr>
              <a:t>sensiolabs</a:t>
            </a:r>
            <a:r>
              <a:rPr lang="en-US" dirty="0">
                <a:latin typeface="Courier"/>
                <a:cs typeface="Courier"/>
              </a:rPr>
              <a:t>/</a:t>
            </a:r>
            <a:r>
              <a:rPr lang="en-US" dirty="0" err="1">
                <a:latin typeface="Courier"/>
                <a:cs typeface="Courier"/>
              </a:rPr>
              <a:t>behat</a:t>
            </a:r>
            <a:r>
              <a:rPr lang="en-US" dirty="0">
                <a:latin typeface="Courier"/>
                <a:cs typeface="Courier"/>
              </a:rPr>
              <a:t>-page-object-extension": "</a:t>
            </a:r>
            <a:r>
              <a:rPr lang="en-US" dirty="0" err="1">
                <a:latin typeface="Courier"/>
                <a:cs typeface="Courier"/>
              </a:rPr>
              <a:t>dev</a:t>
            </a:r>
            <a:r>
              <a:rPr lang="en-US" dirty="0">
                <a:latin typeface="Courier"/>
                <a:cs typeface="Courier"/>
              </a:rPr>
              <a:t>-master",</a:t>
            </a:r>
          </a:p>
          <a:p>
            <a:r>
              <a:rPr lang="en-US" dirty="0">
                <a:latin typeface="Courier"/>
                <a:cs typeface="Courier"/>
              </a:rPr>
              <a:t>        "</a:t>
            </a:r>
            <a:r>
              <a:rPr lang="en-US" dirty="0" err="1">
                <a:latin typeface="Courier"/>
                <a:cs typeface="Courier"/>
              </a:rPr>
              <a:t>ocramius</a:t>
            </a:r>
            <a:r>
              <a:rPr lang="en-US" dirty="0">
                <a:latin typeface="Courier"/>
                <a:cs typeface="Courier"/>
              </a:rPr>
              <a:t>/proxy-manager": "~0.5"</a:t>
            </a:r>
          </a:p>
          <a:p>
            <a:r>
              <a:rPr lang="en-US" dirty="0">
                <a:latin typeface="Courier"/>
                <a:cs typeface="Courier"/>
              </a:rPr>
              <a:t>    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37207" y="5051246"/>
            <a:ext cx="3518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composer update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37207" y="5614567"/>
            <a:ext cx="3733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bin/</a:t>
            </a:r>
            <a:r>
              <a:rPr lang="en-US" dirty="0" err="1" smtClean="0">
                <a:latin typeface="Courier"/>
                <a:cs typeface="Courier"/>
              </a:rPr>
              <a:t>behat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--</a:t>
            </a:r>
            <a:r>
              <a:rPr lang="en-US" dirty="0" err="1" smtClean="0">
                <a:latin typeface="Courier"/>
                <a:cs typeface="Courier"/>
              </a:rPr>
              <a:t>init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38762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0654" y="493858"/>
            <a:ext cx="5388001" cy="94301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dist"/>
            <a:r>
              <a:rPr lang="en-US" dirty="0" smtClean="0"/>
              <a:t>BEHAT EXAMPLE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2453"/>
            <a:ext cx="3917455" cy="652373"/>
          </a:xfrm>
        </p:spPr>
        <p:txBody>
          <a:bodyPr/>
          <a:lstStyle/>
          <a:p>
            <a:r>
              <a:rPr lang="en-US" dirty="0" smtClean="0"/>
              <a:t>Gherkin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20901"/>
            <a:ext cx="59563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111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0654" y="493858"/>
            <a:ext cx="5388001" cy="94301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dist"/>
            <a:r>
              <a:rPr lang="en-US" dirty="0"/>
              <a:t>BEHAT</a:t>
            </a:r>
            <a:r>
              <a:rPr lang="en-US" dirty="0" smtClean="0"/>
              <a:t> EXAMPLE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6883"/>
            <a:ext cx="3917455" cy="652373"/>
          </a:xfrm>
        </p:spPr>
        <p:txBody>
          <a:bodyPr/>
          <a:lstStyle/>
          <a:p>
            <a:r>
              <a:rPr lang="en-US" dirty="0" err="1" smtClean="0"/>
              <a:t>FeatureContext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58" y="2197639"/>
            <a:ext cx="8047990" cy="272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990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904" y="270955"/>
            <a:ext cx="7319005" cy="1143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dist"/>
            <a:r>
              <a:rPr lang="en-US" dirty="0"/>
              <a:t>BEHAT 3: WHAT’S NEW?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597795"/>
            <a:ext cx="8084449" cy="45807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457200" indent="-457200">
              <a:lnSpc>
                <a:spcPct val="150000"/>
              </a:lnSpc>
              <a:buFont typeface="Arial"/>
              <a:buChar char="•"/>
              <a:defRPr sz="2800">
                <a:solidFill>
                  <a:srgbClr val="444444"/>
                </a:solidFill>
                <a:latin typeface="Avenir"/>
              </a:defRPr>
            </a:lvl1pPr>
          </a:lstStyle>
          <a:p>
            <a:r>
              <a:rPr lang="en-US" dirty="0" smtClean="0"/>
              <a:t>Implements  </a:t>
            </a:r>
            <a:r>
              <a:rPr lang="en-US" dirty="0" err="1"/>
              <a:t>SnippetAcceptingContext</a:t>
            </a:r>
            <a:endParaRPr lang="en-US" dirty="0"/>
          </a:p>
          <a:p>
            <a:r>
              <a:rPr lang="en-US" dirty="0"/>
              <a:t>Turnip </a:t>
            </a:r>
            <a:r>
              <a:rPr lang="en-US" dirty="0" err="1"/>
              <a:t>mathching</a:t>
            </a:r>
            <a:r>
              <a:rPr lang="en-US" dirty="0"/>
              <a:t> (@Given My name is :name). Regex is still supported.</a:t>
            </a:r>
          </a:p>
          <a:p>
            <a:r>
              <a:rPr lang="en-US" dirty="0"/>
              <a:t>Output in  code</a:t>
            </a:r>
          </a:p>
          <a:p>
            <a:r>
              <a:rPr lang="en-US" dirty="0"/>
              <a:t>Cleaner and more structured output (shows exactly </a:t>
            </a:r>
            <a:r>
              <a:rPr lang="en-US" dirty="0" err="1"/>
              <a:t>wher</a:t>
            </a:r>
            <a:r>
              <a:rPr lang="en-US" dirty="0"/>
              <a:t> it failed)</a:t>
            </a:r>
          </a:p>
          <a:p>
            <a:r>
              <a:rPr lang="en-US" dirty="0"/>
              <a:t>Error out </a:t>
            </a:r>
            <a:r>
              <a:rPr lang="en-US" dirty="0" smtClean="0"/>
              <a:t>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5562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4493" y="2605575"/>
            <a:ext cx="2278933" cy="1143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dist"/>
            <a:r>
              <a:rPr lang="en-US" dirty="0" smtClean="0"/>
              <a:t>TIPS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81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182" y="2866501"/>
            <a:ext cx="8229600" cy="1143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dist"/>
            <a:r>
              <a:rPr lang="en-US" dirty="0" smtClean="0"/>
              <a:t>USE MULTIPLE CONTEXTS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96490" y="4385283"/>
            <a:ext cx="73016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public function __construct(array $parameters)</a:t>
            </a:r>
          </a:p>
          <a:p>
            <a:r>
              <a:rPr lang="en-US" dirty="0"/>
              <a:t>    {</a:t>
            </a:r>
          </a:p>
          <a:p>
            <a:r>
              <a:rPr lang="en-US" dirty="0"/>
              <a:t>        $this-&gt;</a:t>
            </a:r>
            <a:r>
              <a:rPr lang="en-US" dirty="0" err="1"/>
              <a:t>useContext</a:t>
            </a:r>
            <a:r>
              <a:rPr lang="en-US" dirty="0"/>
              <a:t>('</a:t>
            </a:r>
            <a:r>
              <a:rPr lang="en-US" dirty="0" err="1"/>
              <a:t>subcontext_alias</a:t>
            </a:r>
            <a:r>
              <a:rPr lang="en-US" dirty="0"/>
              <a:t>', </a:t>
            </a:r>
            <a:r>
              <a:rPr lang="en-US" dirty="0" smtClean="0"/>
              <a:t>new </a:t>
            </a:r>
            <a:r>
              <a:rPr lang="en-US" dirty="0" err="1" smtClean="0"/>
              <a:t>AnotherContext</a:t>
            </a:r>
            <a:r>
              <a:rPr lang="en-US" dirty="0"/>
              <a:t>());</a:t>
            </a:r>
          </a:p>
          <a:p>
            <a:r>
              <a:rPr lang="en-US" dirty="0"/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3445440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36526"/>
            <a:ext cx="8229600" cy="1143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dist"/>
            <a:r>
              <a:rPr lang="en-US" dirty="0" smtClean="0"/>
              <a:t>USE SYMFONY2EXTENSION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092" y="2983193"/>
            <a:ext cx="5281849" cy="181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0029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27340"/>
            <a:ext cx="8229600" cy="1143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dist"/>
            <a:r>
              <a:rPr lang="en-US" dirty="0" smtClean="0"/>
              <a:t>USE PAGEOBJECT BUNDLE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8085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154" y="584066"/>
            <a:ext cx="8767802" cy="1143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dist"/>
            <a:r>
              <a:rPr lang="en-US" dirty="0" smtClean="0"/>
              <a:t>USE EXTERNAL ASSERTATION TOOL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78933" y="3102206"/>
            <a:ext cx="4627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 smtClean="0">
                <a:latin typeface="Avenir Black Oblique"/>
                <a:cs typeface="Avenir Black Oblique"/>
              </a:rPr>
              <a:t>PhpUnit</a:t>
            </a:r>
            <a:r>
              <a:rPr lang="en-US" sz="3600" dirty="0">
                <a:latin typeface="Avenir Black Oblique"/>
                <a:cs typeface="Avenir Black Oblique"/>
              </a:rPr>
              <a:t> </a:t>
            </a:r>
            <a:r>
              <a:rPr lang="en-US" sz="3600" dirty="0" smtClean="0">
                <a:latin typeface="Avenir Black Oblique"/>
                <a:cs typeface="Avenir Black Oblique"/>
              </a:rPr>
              <a:t>/ </a:t>
            </a:r>
            <a:r>
              <a:rPr lang="en-US" sz="3600" dirty="0" smtClean="0">
                <a:latin typeface="Avenir Black Oblique"/>
                <a:cs typeface="Avenir Black Oblique"/>
              </a:rPr>
              <a:t> </a:t>
            </a:r>
            <a:r>
              <a:rPr lang="en-US" sz="3600" dirty="0" err="1" smtClean="0">
                <a:latin typeface="Avenir Black Oblique"/>
                <a:cs typeface="Avenir Black Oblique"/>
              </a:rPr>
              <a:t>PhpSpec</a:t>
            </a:r>
            <a:endParaRPr lang="en-US" sz="3600" dirty="0" smtClean="0">
              <a:latin typeface="Avenir Black Oblique"/>
              <a:cs typeface="Avenir Black Oblique"/>
            </a:endParaRPr>
          </a:p>
        </p:txBody>
      </p:sp>
    </p:spTree>
    <p:extLst>
      <p:ext uri="{BB962C8B-B14F-4D97-AF65-F5344CB8AC3E}">
        <p14:creationId xmlns:p14="http://schemas.microsoft.com/office/powerpoint/2010/main" val="3811794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431158" y="1207032"/>
            <a:ext cx="41272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IN ORDER TO</a:t>
            </a:r>
            <a:endParaRPr lang="en-US" sz="6000" dirty="0"/>
          </a:p>
        </p:txBody>
      </p:sp>
      <p:sp>
        <p:nvSpPr>
          <p:cNvPr id="5" name="Rectangle 4"/>
          <p:cNvSpPr/>
          <p:nvPr/>
        </p:nvSpPr>
        <p:spPr>
          <a:xfrm>
            <a:off x="1269940" y="2550778"/>
            <a:ext cx="4634602" cy="26058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lnSpc>
                <a:spcPct val="200000"/>
              </a:lnSpc>
              <a:buFont typeface="Arial"/>
              <a:buChar char="•"/>
            </a:pPr>
            <a:r>
              <a:rPr lang="en-US" sz="2800" b="1" dirty="0" smtClean="0">
                <a:latin typeface="Avenir"/>
              </a:rPr>
              <a:t>To exchange knowledge</a:t>
            </a:r>
          </a:p>
          <a:p>
            <a:pPr fontAlgn="auto">
              <a:lnSpc>
                <a:spcPct val="200000"/>
              </a:lnSpc>
              <a:buFont typeface="Arial"/>
              <a:buChar char="•"/>
            </a:pPr>
            <a:r>
              <a:rPr lang="en-US" sz="2800" b="1" dirty="0" smtClean="0">
                <a:solidFill>
                  <a:prstClr val="black"/>
                </a:solidFill>
                <a:latin typeface="Avenir"/>
              </a:rPr>
              <a:t>To share our best practices</a:t>
            </a:r>
            <a:endParaRPr lang="en-US" sz="2800" dirty="0">
              <a:solidFill>
                <a:prstClr val="black"/>
              </a:solidFill>
            </a:endParaRPr>
          </a:p>
          <a:p>
            <a:pPr fontAlgn="auto">
              <a:lnSpc>
                <a:spcPct val="200000"/>
              </a:lnSpc>
              <a:buFont typeface="Arial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43454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31158" y="940796"/>
            <a:ext cx="41272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QUESTIONS?</a:t>
            </a:r>
            <a:endParaRPr lang="en-US" sz="6000" dirty="0"/>
          </a:p>
        </p:txBody>
      </p:sp>
      <p:pic>
        <p:nvPicPr>
          <p:cNvPr id="3" name="Picture 2" descr="7IkBpQ5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201" y="2134984"/>
            <a:ext cx="7164612" cy="377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9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869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Resources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230895"/>
            <a:ext cx="8229600" cy="5355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://dannorth.net/introducing-bdd/</a:t>
            </a:r>
          </a:p>
          <a:p>
            <a:r>
              <a:rPr lang="en-US" dirty="0">
                <a:hlinkClick r:id="rId2"/>
              </a:rPr>
              <a:t>http://dannorth.net/whats-in-a-story/</a:t>
            </a:r>
          </a:p>
          <a:p>
            <a:r>
              <a:rPr lang="en-US" dirty="0">
                <a:hlinkClick r:id="rId2"/>
              </a:rPr>
              <a:t>http://alistair.cockburn.us/Use+case+fundamentals</a:t>
            </a:r>
          </a:p>
          <a:p>
            <a:r>
              <a:rPr lang="en-US" dirty="0">
                <a:hlinkClick r:id="rId2"/>
              </a:rPr>
              <a:t>http://everzet.com/post/35632192627/great-talk-about-why-newcomers-get-bdd-wrong</a:t>
            </a:r>
          </a:p>
          <a:p>
            <a:r>
              <a:rPr lang="en-US" dirty="0">
                <a:hlinkClick r:id="rId2"/>
              </a:rPr>
              <a:t>http://dannorth.net/2012/05/31/bdd-is-like-tdd-if/</a:t>
            </a:r>
          </a:p>
          <a:p>
            <a:r>
              <a:rPr lang="en-US" dirty="0">
                <a:hlinkClick r:id="rId2"/>
              </a:rPr>
              <a:t>http://welcometothebundle.com/it-is-all-about-behaviour-also-in-php/</a:t>
            </a:r>
          </a:p>
          <a:p>
            <a:r>
              <a:rPr lang="en-US" dirty="0">
                <a:hlinkClick r:id="rId2"/>
              </a:rPr>
              <a:t>http://welcometothebundle.com/best-resources-about-symfony-tdd-bdd-ddd-methologies/</a:t>
            </a:r>
          </a:p>
          <a:p>
            <a:r>
              <a:rPr lang="en-US" dirty="0">
                <a:hlinkClick r:id="rId2"/>
              </a:rPr>
              <a:t>http://www.agile-doctor.com/2012/03/06/10-reasons-why-bdd-changes-everything/</a:t>
            </a:r>
          </a:p>
          <a:p>
            <a:r>
              <a:rPr lang="en-US" dirty="0">
                <a:hlinkClick r:id="rId2"/>
              </a:rPr>
              <a:t>https://github.com/Behat/en-mink.behat.org/blob/master/index.rst#find-methods</a:t>
            </a:r>
          </a:p>
          <a:p>
            <a:r>
              <a:rPr lang="en-US" dirty="0">
                <a:hlinkClick r:id="rId2"/>
              </a:rPr>
              <a:t>http://guide.agilealliance.org/guide/bdd.html</a:t>
            </a:r>
          </a:p>
          <a:p>
            <a:r>
              <a:rPr lang="en-US" dirty="0">
                <a:hlinkClick r:id="rId2"/>
              </a:rPr>
              <a:t>http://vimeo.com/43612884</a:t>
            </a:r>
          </a:p>
          <a:p>
            <a:r>
              <a:rPr lang="en-US" dirty="0">
                <a:hlinkClick r:id="rId2"/>
              </a:rPr>
              <a:t>http://welcometothebundle.com/phpunit-vs-phpspec-theory-on-behaviour-driven-development/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://elephantintheroom.io/blog/2013/11/episode-5-test-first-after-and-beyond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https://speakerdeck.com/everzet/behat-by-</a:t>
            </a:r>
            <a:r>
              <a:rPr lang="en-US" dirty="0" smtClean="0">
                <a:hlinkClick r:id="rId3"/>
              </a:rPr>
              <a:t>example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1" y="1232972"/>
            <a:ext cx="118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Darius K. </a:t>
            </a:r>
            <a:endParaRPr lang="en-US" dirty="0">
              <a:latin typeface="Avenir Black"/>
              <a:cs typeface="Avenir Black"/>
            </a:endParaRPr>
          </a:p>
        </p:txBody>
      </p:sp>
    </p:spTree>
    <p:extLst>
      <p:ext uri="{BB962C8B-B14F-4D97-AF65-F5344CB8AC3E}">
        <p14:creationId xmlns:p14="http://schemas.microsoft.com/office/powerpoint/2010/main" val="3077765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431158" y="1207032"/>
            <a:ext cx="16048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AS A</a:t>
            </a:r>
            <a:endParaRPr lang="en-US" sz="6000" dirty="0"/>
          </a:p>
        </p:txBody>
      </p:sp>
      <p:sp>
        <p:nvSpPr>
          <p:cNvPr id="5" name="Rectangle 4"/>
          <p:cNvSpPr/>
          <p:nvPr/>
        </p:nvSpPr>
        <p:spPr>
          <a:xfrm>
            <a:off x="1269940" y="2550778"/>
            <a:ext cx="3595856" cy="34676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lnSpc>
                <a:spcPct val="200000"/>
              </a:lnSpc>
              <a:buFont typeface="Arial"/>
              <a:buChar char="•"/>
            </a:pPr>
            <a:r>
              <a:rPr lang="en-US" sz="2800" b="1" dirty="0" smtClean="0">
                <a:latin typeface="Avenir"/>
              </a:rPr>
              <a:t>Darius </a:t>
            </a:r>
            <a:r>
              <a:rPr lang="en-US" sz="2800" b="1" dirty="0" err="1" smtClean="0">
                <a:latin typeface="Avenir"/>
              </a:rPr>
              <a:t>Kasperavičius</a:t>
            </a:r>
            <a:endParaRPr lang="en-US" sz="2800" b="1" dirty="0" smtClean="0">
              <a:latin typeface="Avenir"/>
            </a:endParaRPr>
          </a:p>
          <a:p>
            <a:pPr fontAlgn="auto">
              <a:lnSpc>
                <a:spcPct val="200000"/>
              </a:lnSpc>
              <a:buFont typeface="Arial"/>
              <a:buChar char="•"/>
            </a:pPr>
            <a:r>
              <a:rPr lang="en-US" sz="2800" b="1" dirty="0" err="1" smtClean="0">
                <a:solidFill>
                  <a:prstClr val="black"/>
                </a:solidFill>
                <a:latin typeface="Avenir"/>
              </a:rPr>
              <a:t>Karolis</a:t>
            </a:r>
            <a:r>
              <a:rPr lang="en-US" sz="2800" b="1" dirty="0" smtClean="0">
                <a:solidFill>
                  <a:prstClr val="black"/>
                </a:solidFill>
                <a:latin typeface="Avenir"/>
              </a:rPr>
              <a:t> </a:t>
            </a:r>
            <a:r>
              <a:rPr lang="en-US" sz="2800" b="1" dirty="0" err="1" smtClean="0">
                <a:solidFill>
                  <a:prstClr val="black"/>
                </a:solidFill>
                <a:latin typeface="Avenir"/>
              </a:rPr>
              <a:t>Daužickas</a:t>
            </a:r>
            <a:endParaRPr lang="en-US" sz="2800" b="1" dirty="0" smtClean="0">
              <a:solidFill>
                <a:prstClr val="black"/>
              </a:solidFill>
              <a:latin typeface="Avenir"/>
            </a:endParaRPr>
          </a:p>
          <a:p>
            <a:pPr fontAlgn="auto">
              <a:lnSpc>
                <a:spcPct val="200000"/>
              </a:lnSpc>
              <a:buFont typeface="Arial"/>
              <a:buChar char="•"/>
            </a:pPr>
            <a:r>
              <a:rPr lang="en-US" sz="2800" b="1" dirty="0" err="1" smtClean="0">
                <a:solidFill>
                  <a:prstClr val="black"/>
                </a:solidFill>
                <a:latin typeface="Avenir"/>
              </a:rPr>
              <a:t>Irmantas</a:t>
            </a:r>
            <a:r>
              <a:rPr lang="en-US" sz="2800" b="1" dirty="0" smtClean="0">
                <a:solidFill>
                  <a:prstClr val="black"/>
                </a:solidFill>
                <a:latin typeface="Avenir"/>
              </a:rPr>
              <a:t> </a:t>
            </a:r>
            <a:r>
              <a:rPr lang="en-US" sz="2800" b="1" dirty="0" err="1" smtClean="0">
                <a:solidFill>
                  <a:prstClr val="black"/>
                </a:solidFill>
                <a:latin typeface="Avenir"/>
              </a:rPr>
              <a:t>Zenkus</a:t>
            </a:r>
            <a:endParaRPr lang="en-US" sz="2800" dirty="0">
              <a:solidFill>
                <a:prstClr val="black"/>
              </a:solidFill>
            </a:endParaRPr>
          </a:p>
          <a:p>
            <a:pPr fontAlgn="auto">
              <a:lnSpc>
                <a:spcPct val="200000"/>
              </a:lnSpc>
              <a:buFont typeface="Arial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3995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69976" y="2602901"/>
            <a:ext cx="3980577" cy="17440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lnSpc>
                <a:spcPct val="200000"/>
              </a:lnSpc>
              <a:buFont typeface="Arial"/>
              <a:buChar char="•"/>
            </a:pPr>
            <a:r>
              <a:rPr lang="en-US" sz="2800" b="1" dirty="0" smtClean="0">
                <a:latin typeface="Avenir"/>
              </a:rPr>
              <a:t>To do the presentation</a:t>
            </a:r>
            <a:endParaRPr lang="en-US" sz="2800" dirty="0">
              <a:solidFill>
                <a:prstClr val="black"/>
              </a:solidFill>
            </a:endParaRPr>
          </a:p>
          <a:p>
            <a:pPr fontAlgn="auto">
              <a:lnSpc>
                <a:spcPct val="200000"/>
              </a:lnSpc>
              <a:buFont typeface="Arial"/>
              <a:buChar char="•"/>
            </a:pP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2431158" y="749450"/>
            <a:ext cx="41272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WE WANT TO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716866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9837" y="-229492"/>
            <a:ext cx="10688647" cy="708749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44268" y="5691413"/>
            <a:ext cx="41361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  <a:latin typeface="Avenir Next Condensed Demi Bold"/>
                <a:cs typeface="Avenir Next Condensed Demi Bold"/>
              </a:rPr>
              <a:t>Acceptance testing</a:t>
            </a:r>
            <a:endParaRPr lang="en-US" sz="4400" b="1" dirty="0">
              <a:solidFill>
                <a:schemeClr val="bg1"/>
              </a:solidFill>
              <a:latin typeface="Avenir Next Condensed Demi Bold"/>
              <a:cs typeface="Avenir Next Condensed Demi Bold"/>
            </a:endParaRPr>
          </a:p>
        </p:txBody>
      </p:sp>
    </p:spTree>
    <p:extLst>
      <p:ext uri="{BB962C8B-B14F-4D97-AF65-F5344CB8AC3E}">
        <p14:creationId xmlns:p14="http://schemas.microsoft.com/office/powerpoint/2010/main" val="674778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31158" y="749450"/>
            <a:ext cx="41272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TESTING</a:t>
            </a:r>
            <a:endParaRPr lang="en-US" sz="6000" dirty="0"/>
          </a:p>
        </p:txBody>
      </p:sp>
      <p:sp>
        <p:nvSpPr>
          <p:cNvPr id="6" name="Rectangle 5"/>
          <p:cNvSpPr/>
          <p:nvPr/>
        </p:nvSpPr>
        <p:spPr>
          <a:xfrm>
            <a:off x="707512" y="1916814"/>
            <a:ext cx="7874060" cy="3934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TESTS REDUCE BUGS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TESTS ARE GOOD DOCUMENTATION 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TESTS ALLOW SAFE REFACTORING TESTS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REDUCE THE COST OF CHANGE TESTING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FORCES YOU TO THINK </a:t>
            </a:r>
          </a:p>
          <a:p>
            <a:pPr marL="457200" indent="-457200">
              <a:lnSpc>
                <a:spcPct val="150000"/>
              </a:lnSpc>
              <a:buFont typeface="Arial"/>
              <a:buChar char="•"/>
            </a:pPr>
            <a:endParaRPr lang="en-US" sz="2800" dirty="0">
              <a:solidFill>
                <a:srgbClr val="444444"/>
              </a:solidFill>
              <a:latin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922524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53287" y="749450"/>
            <a:ext cx="14656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6000" baseline="30000" dirty="0" smtClean="0"/>
              <a:t>BDD</a:t>
            </a:r>
            <a:endParaRPr lang="en-US" sz="6000" dirty="0"/>
          </a:p>
        </p:txBody>
      </p:sp>
      <p:sp>
        <p:nvSpPr>
          <p:cNvPr id="6" name="Rectangle 5"/>
          <p:cNvSpPr/>
          <p:nvPr/>
        </p:nvSpPr>
        <p:spPr>
          <a:xfrm>
            <a:off x="462613" y="2376827"/>
            <a:ext cx="8155244" cy="32880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2800" dirty="0">
                <a:solidFill>
                  <a:srgbClr val="444444"/>
                </a:solidFill>
                <a:latin typeface="Avenir"/>
              </a:rPr>
              <a:t> </a:t>
            </a:r>
            <a:r>
              <a:rPr lang="en-US" sz="2800" b="1" i="1" dirty="0">
                <a:solidFill>
                  <a:srgbClr val="444444"/>
                </a:solidFill>
                <a:latin typeface="Avenir Black"/>
                <a:cs typeface="Avenir Black"/>
              </a:rPr>
              <a:t>BDD (</a:t>
            </a:r>
            <a:r>
              <a:rPr lang="en-US" sz="2800" b="1" i="1" dirty="0" err="1">
                <a:solidFill>
                  <a:srgbClr val="444444"/>
                </a:solidFill>
                <a:latin typeface="Avenir Black"/>
                <a:cs typeface="Avenir Black"/>
              </a:rPr>
              <a:t>Behaviour</a:t>
            </a:r>
            <a:r>
              <a:rPr lang="en-US" sz="2800" b="1" i="1" dirty="0">
                <a:solidFill>
                  <a:srgbClr val="444444"/>
                </a:solidFill>
                <a:latin typeface="Avenir Black"/>
                <a:cs typeface="Avenir Black"/>
              </a:rPr>
              <a:t> Driven Development) </a:t>
            </a:r>
            <a:r>
              <a:rPr lang="en-US" sz="2800" dirty="0">
                <a:solidFill>
                  <a:srgbClr val="444444"/>
                </a:solidFill>
                <a:latin typeface="Avenir"/>
              </a:rPr>
              <a:t>is a synthesis and refinement of practices stemming from TDD (Test Driven Development) and ATDD (Acceptance Test Driven Development). </a:t>
            </a:r>
          </a:p>
        </p:txBody>
      </p:sp>
    </p:spTree>
    <p:extLst>
      <p:ext uri="{BB962C8B-B14F-4D97-AF65-F5344CB8AC3E}">
        <p14:creationId xmlns:p14="http://schemas.microsoft.com/office/powerpoint/2010/main" val="171819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61" y="158771"/>
            <a:ext cx="6914779" cy="635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123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1994</TotalTime>
  <Words>917</Words>
  <Application>Microsoft Macintosh PowerPoint</Application>
  <PresentationFormat>On-screen Show (4:3)</PresentationFormat>
  <Paragraphs>119</Paragraphs>
  <Slides>31</Slides>
  <Notes>12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INSTOOLATION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BEHAT INSTALATION</vt:lpstr>
      <vt:lpstr>BEHAT EXAMPLE </vt:lpstr>
      <vt:lpstr>BEHAT EXAMPLE </vt:lpstr>
      <vt:lpstr>BEHAT 3: WHAT’S NEW?</vt:lpstr>
      <vt:lpstr>TIPS</vt:lpstr>
      <vt:lpstr>USE MULTIPLE CONTEXTS</vt:lpstr>
      <vt:lpstr>USE SYMFONY2EXTENSION</vt:lpstr>
      <vt:lpstr>USE PAGEOBJECT BUNDLE</vt:lpstr>
      <vt:lpstr>USE EXTERNAL ASSERTATION TOOL</vt:lpstr>
      <vt:lpstr>PowerPoint Presentation</vt:lpstr>
      <vt:lpstr>Resources </vt:lpstr>
    </vt:vector>
  </TitlesOfParts>
  <Company>NFQ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Darius Kasperavicius</dc:creator>
  <cp:lastModifiedBy>Darius Kasperavicius</cp:lastModifiedBy>
  <cp:revision>26</cp:revision>
  <dcterms:created xsi:type="dcterms:W3CDTF">2014-11-10T20:10:36Z</dcterms:created>
  <dcterms:modified xsi:type="dcterms:W3CDTF">2014-12-04T20:52:18Z</dcterms:modified>
</cp:coreProperties>
</file>

<file path=docProps/thumbnail.jpeg>
</file>